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Playfair Display"/>
      <p:regular r:id="rId21"/>
      <p:bold r:id="rId22"/>
      <p:italic r:id="rId23"/>
      <p:boldItalic r:id="rId24"/>
    </p:embeddedFont>
    <p:embeddedFont>
      <p:font typeface="Lobster"/>
      <p:regular r:id="rId25"/>
    </p:embeddedFont>
    <p:embeddedFont>
      <p:font typeface="Montserrat"/>
      <p:regular r:id="rId26"/>
      <p:bold r:id="rId27"/>
      <p:italic r:id="rId28"/>
      <p:boldItalic r:id="rId29"/>
    </p:embeddedFont>
    <p:embeddedFont>
      <p:font typeface="Oswald"/>
      <p:regular r:id="rId30"/>
      <p:bold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PlayfairDisplay-bold.fntdata"/><Relationship Id="rId21" Type="http://schemas.openxmlformats.org/officeDocument/2006/relationships/font" Target="fonts/PlayfairDisplay-regular.fntdata"/><Relationship Id="rId24" Type="http://schemas.openxmlformats.org/officeDocument/2006/relationships/font" Target="fonts/PlayfairDisplay-boldItalic.fntdata"/><Relationship Id="rId23" Type="http://schemas.openxmlformats.org/officeDocument/2006/relationships/font" Target="fonts/PlayfairDisplay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Montserrat-regular.fntdata"/><Relationship Id="rId25" Type="http://schemas.openxmlformats.org/officeDocument/2006/relationships/font" Target="fonts/Lobster-regular.fntdata"/><Relationship Id="rId28" Type="http://schemas.openxmlformats.org/officeDocument/2006/relationships/font" Target="fonts/Montserrat-italic.fntdata"/><Relationship Id="rId27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Montserra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Oswald-bold.fntdata"/><Relationship Id="rId30" Type="http://schemas.openxmlformats.org/officeDocument/2006/relationships/font" Target="fonts/Oswald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69cd69d2e1bc41b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69cd69d2e1bc41b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69cd69d2e1bc41b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69cd69d2e1bc41b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69cd69d2e1bc41b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69cd69d2e1bc41b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69cd69d2e1bc41b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69cd69d2e1bc41b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69cd69d2e1bc41b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69cd69d2e1bc41b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69cd69d2e1bc41b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69cd69d2e1bc41b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9cd69d2e1bc41b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69cd69d2e1bc41b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69cd69d2e1bc41b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69cd69d2e1bc41b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bdcec35082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bdcec35082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bdcec35082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bdcec35082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9cd69d2e1bc41b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9cd69d2e1bc41b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bdcec35082_0_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bdcec35082_0_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bdcec35082_0_2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bdcec35082_0_2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bdcec35082_0_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bdcec35082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4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8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/>
        </p:nvSpPr>
        <p:spPr>
          <a:xfrm>
            <a:off x="1654975" y="547700"/>
            <a:ext cx="5417100" cy="14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4200"/>
              <a:t>           </a:t>
            </a:r>
            <a:r>
              <a:rPr lang="ru" sz="4200">
                <a:latin typeface="Lobster"/>
                <a:ea typeface="Lobster"/>
                <a:cs typeface="Lobster"/>
                <a:sym typeface="Lobster"/>
              </a:rPr>
              <a:t>8 </a:t>
            </a:r>
            <a:r>
              <a:rPr lang="ru" sz="4200">
                <a:latin typeface="Lobster"/>
                <a:ea typeface="Lobster"/>
                <a:cs typeface="Lobster"/>
                <a:sym typeface="Lobster"/>
              </a:rPr>
              <a:t>октября</a:t>
            </a:r>
            <a:endParaRPr sz="4200"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4200">
                <a:latin typeface="Lobster"/>
                <a:ea typeface="Lobster"/>
                <a:cs typeface="Lobster"/>
                <a:sym typeface="Lobster"/>
              </a:rPr>
              <a:t>        Классная работа</a:t>
            </a:r>
            <a:endParaRPr sz="4200">
              <a:latin typeface="Lobster"/>
              <a:ea typeface="Lobster"/>
              <a:cs typeface="Lobster"/>
              <a:sym typeface="Lobste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Брать на буксир-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Висеть на </a:t>
            </a:r>
            <a:r>
              <a:rPr lang="ru"/>
              <a:t>телефоне-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/>
          <p:nvPr>
            <p:ph type="title"/>
          </p:nvPr>
        </p:nvSpPr>
        <p:spPr>
          <a:xfrm>
            <a:off x="344250" y="297650"/>
            <a:ext cx="8455500" cy="445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Брать на буксир-помогать отстающему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Висеть на телефоне-часто и долго говорить по телефону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4"/>
          <p:cNvSpPr txBox="1"/>
          <p:nvPr>
            <p:ph type="title"/>
          </p:nvPr>
        </p:nvSpPr>
        <p:spPr>
          <a:xfrm>
            <a:off x="344250" y="214325"/>
            <a:ext cx="8382900" cy="47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/>
              <a:t>Гладить по головке-                               Унывать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/>
              <a:t>Падать духом -                                          Быстро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/>
              <a:t>Надуть губы  -                                           Хвалить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/>
              <a:t>Во все лопатки -                                       Мало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/>
              <a:t>Ломать голову -                                       Думать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/>
              <a:t>Рукой подать -                                          Обидеться 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/>
              <a:t>Капля в море -                                           Близко </a:t>
            </a:r>
            <a:endParaRPr sz="25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5"/>
          <p:cNvSpPr txBox="1"/>
          <p:nvPr>
            <p:ph idx="1" type="body"/>
          </p:nvPr>
        </p:nvSpPr>
        <p:spPr>
          <a:xfrm>
            <a:off x="0" y="440525"/>
            <a:ext cx="2655000" cy="470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вариант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1) </a:t>
            </a: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Падать духом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2)Получить пятерку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3)Капля в море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4)Ломать голову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5)Быстро читать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6)Слушать в музыку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7)Душа в пятки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200"/>
          </a:p>
        </p:txBody>
      </p:sp>
      <p:sp>
        <p:nvSpPr>
          <p:cNvPr id="121" name="Google Shape;121;p25"/>
          <p:cNvSpPr txBox="1"/>
          <p:nvPr>
            <p:ph idx="2" type="body"/>
          </p:nvPr>
        </p:nvSpPr>
        <p:spPr>
          <a:xfrm>
            <a:off x="2976575" y="440550"/>
            <a:ext cx="6167400" cy="412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вариант                                   3 вариант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1)Надуть губы                          1)Во все лопатки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2)Брать на буксир                     2)Быстро ходить 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3)Смотреть в небо                    3)Рукой подать 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4)Идти на поводу                     4)Засучив рукава 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5)Быстро читать                       5)Куда глаза глядят 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6)Семь пятниц на неделе       6)Сильно испугаться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>
                <a:solidFill>
                  <a:srgbClr val="18181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7)Внимательно слушать        7)Много говорить </a:t>
            </a:r>
            <a:endParaRPr sz="2200">
              <a:solidFill>
                <a:srgbClr val="18181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Правильные ответы </a:t>
            </a:r>
            <a:endParaRPr/>
          </a:p>
        </p:txBody>
      </p:sp>
      <p:sp>
        <p:nvSpPr>
          <p:cNvPr id="127" name="Google Shape;127;p26"/>
          <p:cNvSpPr txBox="1"/>
          <p:nvPr>
            <p:ph idx="1" type="body"/>
          </p:nvPr>
        </p:nvSpPr>
        <p:spPr>
          <a:xfrm>
            <a:off x="311700" y="1234050"/>
            <a:ext cx="24147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/>
              <a:t>1 </a:t>
            </a:r>
            <a:r>
              <a:rPr lang="ru" sz="2200"/>
              <a:t>вариант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/>
              <a:t>1)Падать духом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/>
              <a:t>2)Капля в море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/>
              <a:t>3)Ломать голову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2200"/>
              <a:t>4)Душа в пятки </a:t>
            </a:r>
            <a:endParaRPr sz="2200"/>
          </a:p>
        </p:txBody>
      </p:sp>
      <p:sp>
        <p:nvSpPr>
          <p:cNvPr id="128" name="Google Shape;128;p26"/>
          <p:cNvSpPr txBox="1"/>
          <p:nvPr>
            <p:ph idx="2" type="body"/>
          </p:nvPr>
        </p:nvSpPr>
        <p:spPr>
          <a:xfrm>
            <a:off x="3208338" y="1234050"/>
            <a:ext cx="2829000" cy="369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/>
              <a:t>2 вариант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/>
              <a:t>1)Надуть губы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/>
              <a:t>2)Брать на буксир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/>
              <a:t>3)Идти на поводу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2200"/>
              <a:t>4)Семь пятниц на неделе </a:t>
            </a:r>
            <a:endParaRPr sz="2200"/>
          </a:p>
        </p:txBody>
      </p:sp>
      <p:sp>
        <p:nvSpPr>
          <p:cNvPr id="129" name="Google Shape;129;p26"/>
          <p:cNvSpPr txBox="1"/>
          <p:nvPr>
            <p:ph idx="2" type="body"/>
          </p:nvPr>
        </p:nvSpPr>
        <p:spPr>
          <a:xfrm>
            <a:off x="6417750" y="1234050"/>
            <a:ext cx="24147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/>
              <a:t>3 вариант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/>
              <a:t>1)Во все лопатки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/>
              <a:t>2)Рукой подать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/>
              <a:t>3)Засучив рукава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/>
              <a:t>4)Куда глаза глядят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ДОМАШНЕЕ ЗАДАНИЕ </a:t>
            </a:r>
            <a:endParaRPr/>
          </a:p>
        </p:txBody>
      </p:sp>
      <p:sp>
        <p:nvSpPr>
          <p:cNvPr id="135" name="Google Shape;135;p2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300"/>
              <a:t>   Страница  50</a:t>
            </a:r>
            <a:endParaRPr sz="33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3300"/>
              <a:t>   Упражнение 89</a:t>
            </a:r>
            <a:endParaRPr sz="3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ctrTitle"/>
          </p:nvPr>
        </p:nvSpPr>
        <p:spPr>
          <a:xfrm>
            <a:off x="1622550" y="678650"/>
            <a:ext cx="6179400" cy="3833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" sz="2600">
                <a:latin typeface="Impact"/>
                <a:ea typeface="Impact"/>
                <a:cs typeface="Impact"/>
                <a:sym typeface="Impact"/>
              </a:rPr>
              <a:t> </a:t>
            </a:r>
            <a:endParaRPr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latin typeface="Impact"/>
                <a:ea typeface="Impact"/>
                <a:cs typeface="Impact"/>
                <a:sym typeface="Impact"/>
              </a:rPr>
              <a:t>                 «Вы талантливые, дети! Когда-</a:t>
            </a:r>
            <a:endParaRPr b="0"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latin typeface="Impact"/>
                <a:ea typeface="Impact"/>
                <a:cs typeface="Impact"/>
                <a:sym typeface="Impact"/>
              </a:rPr>
              <a:t>                          нибудь вы сами приятно</a:t>
            </a:r>
            <a:endParaRPr b="0"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latin typeface="Impact"/>
                <a:ea typeface="Impact"/>
                <a:cs typeface="Impact"/>
                <a:sym typeface="Impact"/>
              </a:rPr>
              <a:t>                 поразитесь, какие вы умные, как</a:t>
            </a:r>
            <a:endParaRPr b="0"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latin typeface="Impact"/>
                <a:ea typeface="Impact"/>
                <a:cs typeface="Impact"/>
                <a:sym typeface="Impact"/>
              </a:rPr>
              <a:t>                   много и хорошо умеете, если</a:t>
            </a:r>
            <a:endParaRPr b="0"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latin typeface="Impact"/>
                <a:ea typeface="Impact"/>
                <a:cs typeface="Impact"/>
                <a:sym typeface="Impact"/>
              </a:rPr>
              <a:t>                  будете постоянно работать над</a:t>
            </a:r>
            <a:endParaRPr b="0"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latin typeface="Impact"/>
                <a:ea typeface="Impact"/>
                <a:cs typeface="Impact"/>
                <a:sym typeface="Impact"/>
              </a:rPr>
              <a:t>                   собой, ставить новые цели и</a:t>
            </a:r>
            <a:endParaRPr b="0"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latin typeface="Impact"/>
                <a:ea typeface="Impact"/>
                <a:cs typeface="Impact"/>
                <a:sym typeface="Impact"/>
              </a:rPr>
              <a:t>                  стремиться к их достижению…»     </a:t>
            </a:r>
            <a:endParaRPr b="0"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latin typeface="Impact"/>
                <a:ea typeface="Impact"/>
                <a:cs typeface="Impact"/>
                <a:sym typeface="Impact"/>
              </a:rPr>
              <a:t>                                                                          </a:t>
            </a:r>
            <a:endParaRPr b="0"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latin typeface="Impact"/>
                <a:ea typeface="Impact"/>
                <a:cs typeface="Impact"/>
                <a:sym typeface="Impact"/>
              </a:rPr>
              <a:t>                                                                 Жан-Жак Руссо</a:t>
            </a:r>
            <a:endParaRPr b="0"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4" name="Google Shape;64;p14"/>
          <p:cNvSpPr txBox="1"/>
          <p:nvPr>
            <p:ph idx="1" type="subTitle"/>
          </p:nvPr>
        </p:nvSpPr>
        <p:spPr>
          <a:xfrm>
            <a:off x="-421500" y="3612500"/>
            <a:ext cx="421500" cy="53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44250" y="1143000"/>
            <a:ext cx="8455500" cy="314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5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К. Чуковский «От двух до пяти».</a:t>
            </a:r>
            <a:endParaRPr b="0" sz="25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75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5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«Четырехлетняя девочка Света спросила у матери, скоро ли наступит лето?</a:t>
            </a:r>
            <a:endParaRPr b="0" sz="25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75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5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- Скоро, ты и оглянуться не успеешь.</a:t>
            </a:r>
            <a:endParaRPr b="0" sz="25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75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5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Света стала как-то странно вертеться:</a:t>
            </a:r>
            <a:endParaRPr b="0" sz="25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75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5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- Я оглядываюсь, оглядываюсь, а лета все нет.....»</a:t>
            </a:r>
            <a:endParaRPr b="0" sz="25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44250" y="1143013"/>
            <a:ext cx="8455500" cy="24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76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6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762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ru" sz="26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Анто́нимы — это слова одной части речи, различные по звучанию и написанию, имеющие прямо противоположные лексические значения</a:t>
            </a:r>
            <a:endParaRPr sz="26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44250" y="1369225"/>
            <a:ext cx="8168700" cy="196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76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76200" rtl="0" algn="l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5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Синонимы — это слова одной части речи одинаковые или близкие по значению, но пишутся по-разному</a:t>
            </a:r>
            <a:endParaRPr sz="25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600"/>
              <a:t>Омонимы— это слова, разные по значению, но одинаковые по звучанию.</a:t>
            </a:r>
            <a:endParaRPr sz="2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ctrTitle"/>
          </p:nvPr>
        </p:nvSpPr>
        <p:spPr>
          <a:xfrm>
            <a:off x="1284775" y="1459800"/>
            <a:ext cx="6465000" cy="222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b="0" sz="31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75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31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             ФРАЗЛООЕГЗИМЫ</a:t>
            </a:r>
            <a:endParaRPr b="0" sz="3100"/>
          </a:p>
          <a:p>
            <a:pPr indent="0" lvl="0" marL="0" rtl="0" algn="ctr">
              <a:spcBef>
                <a:spcPts val="75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4420"/>
          </a:p>
        </p:txBody>
      </p:sp>
      <p:sp>
        <p:nvSpPr>
          <p:cNvPr id="90" name="Google Shape;90;p19"/>
          <p:cNvSpPr txBox="1"/>
          <p:nvPr>
            <p:ph idx="1" type="subTitle"/>
          </p:nvPr>
        </p:nvSpPr>
        <p:spPr>
          <a:xfrm>
            <a:off x="0" y="5075100"/>
            <a:ext cx="54600" cy="6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344250" y="1176881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75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11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</a:t>
            </a:r>
            <a:r>
              <a:rPr b="0" lang="ru" sz="41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«Что такое </a:t>
            </a:r>
            <a:r>
              <a:rPr b="0" lang="ru" sz="11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lang="ru" sz="41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фразеологизмы»</a:t>
            </a:r>
            <a:endParaRPr sz="4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76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        Узнать ...</a:t>
            </a:r>
            <a:endParaRPr b="0" sz="26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75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        Объяснять ...</a:t>
            </a:r>
            <a:endParaRPr b="0" sz="26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75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26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        Составлять…</a:t>
            </a:r>
            <a:endParaRPr b="0" sz="26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76200" rtl="0" algn="l">
              <a:spcBef>
                <a:spcPts val="75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b="0"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1AFD1"/>
      </a:accent4>
      <a:accent5>
        <a:srgbClr val="0F9D58"/>
      </a:accent5>
      <a:accent6>
        <a:srgbClr val="9C27B0"/>
      </a:accent6>
      <a:hlink>
        <a:srgbClr val="0F9D58"/>
      </a:hlink>
      <a:folHlink>
        <a:srgbClr val="0F9D5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