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Playfair Display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Oswald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bold.fntdata"/><Relationship Id="rId22" Type="http://schemas.openxmlformats.org/officeDocument/2006/relationships/font" Target="fonts/PlayfairDisplay-boldItalic.fntdata"/><Relationship Id="rId21" Type="http://schemas.openxmlformats.org/officeDocument/2006/relationships/font" Target="fonts/PlayfairDisplay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Oswald-bold.fntdata"/><Relationship Id="rId27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PlayfairDisplay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7db5de67c68746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67db5de67c68746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bfa878c058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bfa878c058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7db5de67c68746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7db5de67c68746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bfa878c058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bfa878c058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bfa878c058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bfa878c058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bfa878c058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bfa878c058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bfa878c058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bfa878c058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bfa878c058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bfa878c058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bfa878c058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bfa878c058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bfa878c058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bfa878c058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fa878c058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bfa878c058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bfa878c058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bfa878c058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21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Clr>
                <a:schemeClr val="dk2"/>
              </a:buClr>
              <a:buSzPct val="34375"/>
              <a:buFont typeface="Arial"/>
              <a:buNone/>
            </a:pPr>
            <a:r>
              <a:rPr b="0" lang="ru" sz="3200"/>
              <a:t>Чтоб природе другом стать, тайны все её узнать. Все загадки разгадать, научитесь наблюдать. Будем вместе развивать у себя внимательность, А поможет всё узнать наша любознательность.</a:t>
            </a:r>
            <a:endParaRPr sz="8900"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Хорошо поработайте!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1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1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44238" y="14983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76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7620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55000"/>
              <a:buFont typeface="Arial"/>
              <a:buNone/>
            </a:pPr>
            <a:r>
              <a:rPr b="0" lang="ru" sz="2000">
                <a:latin typeface="Times New Roman"/>
                <a:ea typeface="Times New Roman"/>
                <a:cs typeface="Times New Roman"/>
                <a:sym typeface="Times New Roman"/>
              </a:rPr>
              <a:t>1 вариант: Земная поверхность, которую мы видим называется </a:t>
            </a:r>
            <a:r>
              <a:rPr b="0" lang="ru" sz="2000" u="sng">
                <a:latin typeface="Times New Roman"/>
                <a:ea typeface="Times New Roman"/>
                <a:cs typeface="Times New Roman"/>
                <a:sym typeface="Times New Roman"/>
              </a:rPr>
              <a:t>_________</a:t>
            </a:r>
            <a:endParaRPr b="0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7620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55000"/>
              <a:buFont typeface="Arial"/>
              <a:buNone/>
            </a:pPr>
            <a:r>
              <a:rPr b="0" lang="ru" sz="2000">
                <a:latin typeface="Times New Roman"/>
                <a:ea typeface="Times New Roman"/>
                <a:cs typeface="Times New Roman"/>
                <a:sym typeface="Times New Roman"/>
              </a:rPr>
              <a:t>2 вариант: Граница горизонта, где небо будто сходится с земной поверхностью, называется </a:t>
            </a:r>
            <a:r>
              <a:rPr b="0" lang="ru" sz="2000" u="sng">
                <a:latin typeface="Times New Roman"/>
                <a:ea typeface="Times New Roman"/>
                <a:cs typeface="Times New Roman"/>
                <a:sym typeface="Times New Roman"/>
              </a:rPr>
              <a:t>_______</a:t>
            </a:r>
            <a:r>
              <a:rPr b="0" lang="ru" sz="2000">
                <a:latin typeface="Times New Roman"/>
                <a:ea typeface="Times New Roman"/>
                <a:cs typeface="Times New Roman"/>
                <a:sym typeface="Times New Roman"/>
              </a:rPr>
              <a:t>горизонта.</a:t>
            </a:r>
            <a:endParaRPr b="0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383625" cy="456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311700" y="445025"/>
            <a:ext cx="8520600" cy="369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76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i="1" lang="ru" sz="2800">
                <a:latin typeface="Times New Roman"/>
                <a:ea typeface="Times New Roman"/>
                <a:cs typeface="Times New Roman"/>
                <a:sym typeface="Times New Roman"/>
              </a:rPr>
              <a:t>1 вариант:</a:t>
            </a:r>
            <a:r>
              <a:rPr lang="ru" sz="2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800" u="sng">
                <a:latin typeface="Times New Roman"/>
                <a:ea typeface="Times New Roman"/>
                <a:cs typeface="Times New Roman"/>
                <a:sym typeface="Times New Roman"/>
              </a:rPr>
              <a:t>Как ориентироваться на местности без компаса?</a:t>
            </a:r>
            <a:endParaRPr sz="28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76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76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7620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2800">
                <a:latin typeface="Times New Roman"/>
                <a:ea typeface="Times New Roman"/>
                <a:cs typeface="Times New Roman"/>
                <a:sym typeface="Times New Roman"/>
              </a:rPr>
              <a:t>2 вариант: </a:t>
            </a:r>
            <a:r>
              <a:rPr lang="ru" sz="2800" u="sng">
                <a:latin typeface="Times New Roman"/>
                <a:ea typeface="Times New Roman"/>
                <a:cs typeface="Times New Roman"/>
                <a:sym typeface="Times New Roman"/>
              </a:rPr>
              <a:t>Как ориентироваться на местности по природным признакам?</a:t>
            </a:r>
            <a:endParaRPr sz="28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100" y="169463"/>
            <a:ext cx="7699650" cy="480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500" y="724200"/>
            <a:ext cx="4045200" cy="3695100"/>
          </a:xfrm>
          <a:prstGeom prst="rect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9500" y="724225"/>
            <a:ext cx="3837000" cy="36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0" y="2038350"/>
            <a:ext cx="9144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70" name="Google Shape;70;p14"/>
          <p:cNvCxnSpPr/>
          <p:nvPr/>
        </p:nvCxnSpPr>
        <p:spPr>
          <a:xfrm flipH="1" rot="10800000">
            <a:off x="134850" y="2676975"/>
            <a:ext cx="4306500" cy="69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71" name="Google Shape;71;p14"/>
          <p:cNvCxnSpPr/>
          <p:nvPr/>
        </p:nvCxnSpPr>
        <p:spPr>
          <a:xfrm>
            <a:off x="4755750" y="2676975"/>
            <a:ext cx="4204500" cy="69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250" y="424075"/>
            <a:ext cx="8455500" cy="424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Цель урока:</a:t>
            </a:r>
            <a:endParaRPr/>
          </a:p>
          <a:p>
            <a:pPr indent="0" lvl="0" marL="76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2500"/>
              <a:t>1)узнать какие бывают стороны горизонта</a:t>
            </a:r>
            <a:endParaRPr b="0" sz="2500"/>
          </a:p>
          <a:p>
            <a:pPr indent="0" lvl="0" marL="76200" rtl="0" algn="just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ru" sz="2500"/>
              <a:t>2)научиться  различать стороны горизонта.</a:t>
            </a:r>
            <a:endParaRPr b="0" sz="2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250" y="383025"/>
            <a:ext cx="6527350" cy="441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Магнитное поле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4500575"/>
            <a:ext cx="180900" cy="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4950" y="355675"/>
            <a:ext cx="5896100" cy="432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250" y="205200"/>
            <a:ext cx="8455500" cy="466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КОМПАС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4555275"/>
            <a:ext cx="71400" cy="1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3000" y="641025"/>
            <a:ext cx="4310950" cy="431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Первый компас в Китае</a:t>
            </a: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7350" y="1158625"/>
            <a:ext cx="5211900" cy="356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