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Raleway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aleway-bold.fntdata"/><Relationship Id="rId16" Type="http://schemas.openxmlformats.org/officeDocument/2006/relationships/font" Target="fonts/Raleway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aleway-boldItalic.fntdata"/><Relationship Id="rId6" Type="http://schemas.openxmlformats.org/officeDocument/2006/relationships/slide" Target="slides/slide1.xml"/><Relationship Id="rId18" Type="http://schemas.openxmlformats.org/officeDocument/2006/relationships/font" Target="fonts/Raleway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bd5ded11e3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bd5ded11e3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4b955a6f1a141ae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4b955a6f1a141ae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bd5ded11e3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bd5ded11e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11fb96635b7b4af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11fb96635b7b4af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bd5ded11e3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bd5ded11e3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2bd5ded11e3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2bd5ded11e3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bd5ded11e3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2bd5ded11e3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781ccb362921b90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781ccb362921b90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781ccb362921b901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781ccb362921b901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CE5CD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2500">
        <p:push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1439525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137160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3000">
                <a:latin typeface="Raleway"/>
                <a:ea typeface="Raleway"/>
                <a:cs typeface="Raleway"/>
                <a:sym typeface="Raleway"/>
              </a:rPr>
              <a:t>Среди всех зверей, однако,</a:t>
            </a:r>
            <a:br>
              <a:rPr b="1" lang="ru" sz="3000">
                <a:latin typeface="Raleway"/>
                <a:ea typeface="Raleway"/>
                <a:cs typeface="Raleway"/>
                <a:sym typeface="Raleway"/>
              </a:rPr>
            </a:br>
            <a:r>
              <a:rPr b="1" lang="ru" sz="3000">
                <a:latin typeface="Raleway"/>
                <a:ea typeface="Raleway"/>
                <a:cs typeface="Raleway"/>
                <a:sym typeface="Raleway"/>
              </a:rPr>
              <a:t>Людям лучший друг – собака.</a:t>
            </a:r>
            <a:endParaRPr b="1" sz="5500"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2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3" name="Google Shape;103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3751" y="1152475"/>
            <a:ext cx="3975798" cy="3416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56350" y="1219850"/>
            <a:ext cx="3609619" cy="341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34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355675"/>
            <a:ext cx="8520600" cy="407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2600">
                <a:latin typeface="Times New Roman"/>
                <a:ea typeface="Times New Roman"/>
                <a:cs typeface="Times New Roman"/>
                <a:sym typeface="Times New Roman"/>
              </a:rPr>
              <a:t>Цель:</a:t>
            </a:r>
            <a:r>
              <a:rPr lang="ru" sz="2600">
                <a:latin typeface="Times New Roman"/>
                <a:ea typeface="Times New Roman"/>
                <a:cs typeface="Times New Roman"/>
                <a:sym typeface="Times New Roman"/>
              </a:rPr>
              <a:t> 1) познакомиться с творчеством _____________________________и  её произведением</a:t>
            </a:r>
            <a:endParaRPr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600">
                <a:latin typeface="Times New Roman"/>
                <a:ea typeface="Times New Roman"/>
                <a:cs typeface="Times New Roman"/>
                <a:sym typeface="Times New Roman"/>
              </a:rPr>
              <a:t> «___________»;</a:t>
            </a:r>
            <a:endParaRPr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600">
                <a:latin typeface="Times New Roman"/>
                <a:ea typeface="Times New Roman"/>
                <a:cs typeface="Times New Roman"/>
                <a:sym typeface="Times New Roman"/>
              </a:rPr>
              <a:t>2) учиться правильно,выразительно _________и  отвечать на вопросы</a:t>
            </a:r>
            <a:endParaRPr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311700" y="533550"/>
            <a:ext cx="8520600" cy="407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" sz="2600">
                <a:latin typeface="Times New Roman"/>
                <a:ea typeface="Times New Roman"/>
                <a:cs typeface="Times New Roman"/>
                <a:sym typeface="Times New Roman"/>
              </a:rPr>
              <a:t>Цель:</a:t>
            </a:r>
            <a:r>
              <a:rPr lang="ru" sz="2600">
                <a:latin typeface="Times New Roman"/>
                <a:ea typeface="Times New Roman"/>
                <a:cs typeface="Times New Roman"/>
                <a:sym typeface="Times New Roman"/>
              </a:rPr>
              <a:t> 1) познакомиться с творчеством В.А.Осеевой и  её произведением</a:t>
            </a:r>
            <a:endParaRPr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600">
                <a:latin typeface="Times New Roman"/>
                <a:ea typeface="Times New Roman"/>
                <a:cs typeface="Times New Roman"/>
                <a:sym typeface="Times New Roman"/>
              </a:rPr>
              <a:t> «Почему?»</a:t>
            </a:r>
            <a:endParaRPr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600">
                <a:latin typeface="Times New Roman"/>
                <a:ea typeface="Times New Roman"/>
                <a:cs typeface="Times New Roman"/>
                <a:sym typeface="Times New Roman"/>
              </a:rPr>
              <a:t>2) учиться </a:t>
            </a:r>
            <a:r>
              <a:rPr lang="ru" sz="2600">
                <a:latin typeface="Times New Roman"/>
                <a:ea typeface="Times New Roman"/>
                <a:cs typeface="Times New Roman"/>
                <a:sym typeface="Times New Roman"/>
              </a:rPr>
              <a:t>правильно,выразительно читать </a:t>
            </a:r>
            <a:r>
              <a:rPr lang="ru" sz="2600">
                <a:latin typeface="Times New Roman"/>
                <a:ea typeface="Times New Roman"/>
                <a:cs typeface="Times New Roman"/>
                <a:sym typeface="Times New Roman"/>
              </a:rPr>
              <a:t>и  отвечать на вопросы</a:t>
            </a:r>
            <a:endParaRPr sz="2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15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/>
          <p:nvPr>
            <p:ph type="title"/>
          </p:nvPr>
        </p:nvSpPr>
        <p:spPr>
          <a:xfrm>
            <a:off x="311700" y="2863775"/>
            <a:ext cx="8520600" cy="1855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50">
              <a:solidFill>
                <a:srgbClr val="20212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ru" sz="3050">
                <a:solidFill>
                  <a:srgbClr val="20212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черепки́</a:t>
            </a:r>
            <a:r>
              <a:rPr lang="ru" sz="3050">
                <a:solidFill>
                  <a:srgbClr val="33333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endParaRPr sz="3050">
              <a:solidFill>
                <a:srgbClr val="33333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3050">
              <a:solidFill>
                <a:srgbClr val="20212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ru" sz="3050">
                <a:solidFill>
                  <a:srgbClr val="20212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брани́ть</a:t>
            </a:r>
            <a:r>
              <a:rPr lang="ru" sz="3050">
                <a:solidFill>
                  <a:srgbClr val="33333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endParaRPr sz="3050">
              <a:solidFill>
                <a:srgbClr val="33333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3050">
              <a:solidFill>
                <a:srgbClr val="33333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ru" sz="3000">
                <a:latin typeface="Times New Roman"/>
                <a:ea typeface="Times New Roman"/>
                <a:cs typeface="Times New Roman"/>
                <a:sym typeface="Times New Roman"/>
              </a:rPr>
              <a:t>упрё́к-</a:t>
            </a:r>
            <a:endParaRPr b="1"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ru" sz="3000">
                <a:latin typeface="Times New Roman"/>
                <a:ea typeface="Times New Roman"/>
                <a:cs typeface="Times New Roman"/>
                <a:sym typeface="Times New Roman"/>
              </a:rPr>
              <a:t>бахрома́-</a:t>
            </a:r>
            <a:endParaRPr b="1"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850">
              <a:solidFill>
                <a:srgbClr val="33333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850">
              <a:solidFill>
                <a:srgbClr val="33333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41509"/>
              <a:buFont typeface="Arial"/>
              <a:buNone/>
            </a:pPr>
            <a:r>
              <a:t/>
            </a:r>
            <a:endParaRPr sz="2650">
              <a:solidFill>
                <a:srgbClr val="33333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 txBox="1"/>
          <p:nvPr>
            <p:ph type="title"/>
          </p:nvPr>
        </p:nvSpPr>
        <p:spPr>
          <a:xfrm>
            <a:off x="311700" y="930200"/>
            <a:ext cx="8520600" cy="346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50">
              <a:solidFill>
                <a:srgbClr val="20212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ru" sz="3050">
                <a:solidFill>
                  <a:srgbClr val="20212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черепки́</a:t>
            </a:r>
            <a:r>
              <a:rPr lang="ru" sz="3050">
                <a:solidFill>
                  <a:srgbClr val="33333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r>
              <a:rPr lang="ru" sz="2650">
                <a:solidFill>
                  <a:srgbClr val="33333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обломки разбитого глиняного фарфорового изделия</a:t>
            </a:r>
            <a:r>
              <a:rPr lang="ru" sz="1150">
                <a:solidFill>
                  <a:srgbClr val="333333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2650">
              <a:solidFill>
                <a:srgbClr val="33333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650">
              <a:solidFill>
                <a:srgbClr val="33333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just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650">
              <a:solidFill>
                <a:srgbClr val="33333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1509"/>
              <a:buFont typeface="Arial"/>
              <a:buNone/>
            </a:pPr>
            <a:r>
              <a:rPr lang="ru" sz="2650">
                <a:solidFill>
                  <a:srgbClr val="33333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ru" sz="3050">
                <a:solidFill>
                  <a:srgbClr val="20212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брани́ть</a:t>
            </a:r>
            <a:r>
              <a:rPr lang="ru" sz="3050">
                <a:solidFill>
                  <a:srgbClr val="33333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r>
              <a:rPr lang="ru" sz="2650">
                <a:solidFill>
                  <a:srgbClr val="33333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резко порицать, ругать</a:t>
            </a:r>
            <a:endParaRPr sz="2650">
              <a:solidFill>
                <a:srgbClr val="33333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0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упрё́к - обвинение, высказанные кому-либо или по отношению к кому-либо;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бахрома́ - тесьма с висящими с одной стороны нитями.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